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-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CFC70-00D4-40C4-9A42-16AC29DCE032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D10C6-BFDA-4BB5-8D4F-A4316EC92482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72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8EEB-A4D7-4A93-B0E7-70AF2CBA8F93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8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BDA6E-316C-4301-95AD-4C9566C087C0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6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F704B-B6CC-4347-941E-037E023B3BE4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5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6D8A-2184-4224-97A9-6EA9352D59E0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44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CE5D8-8D8E-4BEF-8E00-ABCC0A5677C9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9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BFE3-73AC-46FB-AA79-3DD7B8CD7518}" type="datetime1">
              <a:rPr lang="en-US" smtClean="0"/>
              <a:t>11/23/2022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75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9CBA0-8BE4-4F95-9390-80CCA926C67A}" type="datetime1">
              <a:rPr lang="en-US" smtClean="0"/>
              <a:t>11/23/2022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6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6B04D-D1EA-4DEE-8E62-1A06D151635F}" type="datetime1">
              <a:rPr lang="en-US" smtClean="0"/>
              <a:t>11/23/2022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328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962F-087E-456B-BBCB-2522FB930EBB}" type="datetime1">
              <a:rPr lang="en-US" smtClean="0"/>
              <a:t>11/23/2022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80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012A-C4FF-445F-A8C9-0559B17FEC74}" type="datetime1">
              <a:rPr lang="en-US" smtClean="0"/>
              <a:t>11/23/2022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50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416F4-9305-4761-9388-3FE8B810F77C}" type="datetime1">
              <a:rPr lang="en-US" smtClean="0"/>
              <a:t>11/23/2022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B19D5-7382-4535-82F6-E0D60AC7B3F8}" type="datetime1">
              <a:rPr lang="en-US" smtClean="0"/>
              <a:t>11/23/2022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uk-UA" smtClean="0"/>
              <a:t>вввв</a:t>
            </a: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3690-54BA-484A-9E0C-C89D78CF885E}" type="slidenum">
              <a:rPr lang="en-US" smtClean="0"/>
              <a:t>‹№›</a:t>
            </a:fld>
            <a:endParaRPr lang="en-US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625" b="99531" l="469" r="98750">
                        <a14:foregroundMark x1="51406" y1="8125" x2="47656" y2="10781"/>
                        <a14:foregroundMark x1="35938" y1="21875" x2="32969" y2="27187"/>
                        <a14:foregroundMark x1="50625" y1="88594" x2="52812" y2="88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3" y="5955755"/>
            <a:ext cx="801189" cy="80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59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gif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052557" y="443691"/>
            <a:ext cx="435583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Mezidia</a:t>
            </a:r>
            <a:r>
              <a:rPr lang="en-US" sz="5400" b="1" cap="none" spc="0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-KD</a:t>
            </a:r>
            <a:endParaRPr lang="ru-RU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53893" y="1808041"/>
            <a:ext cx="10753164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b="1" cap="none" spc="0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MONSTRERRO</a:t>
            </a:r>
            <a:endParaRPr lang="ru-RU" sz="138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971" b="57413" l="45573" r="54021">
                        <a14:backgroundMark x1="52803" y1="48692" x2="52803" y2="48983"/>
                        <a14:backgroundMark x1="52640" y1="55959" x2="52721" y2="55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59" t="39578" r="45915" b="42317"/>
          <a:stretch/>
        </p:blipFill>
        <p:spPr>
          <a:xfrm>
            <a:off x="5537693" y="2690082"/>
            <a:ext cx="1053607" cy="13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0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10</a:t>
            </a:fld>
            <a:endParaRPr lang="en-US"/>
          </a:p>
        </p:txBody>
      </p:sp>
      <p:sp>
        <p:nvSpPr>
          <p:cNvPr id="5" name="Прямоугольник 4"/>
          <p:cNvSpPr/>
          <p:nvPr/>
        </p:nvSpPr>
        <p:spPr>
          <a:xfrm>
            <a:off x="2395584" y="902276"/>
            <a:ext cx="740083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80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ДЯКУЄМО ВАМ!</a:t>
            </a:r>
            <a:endParaRPr lang="ru-RU" sz="54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536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785474" y="63217"/>
            <a:ext cx="2621053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6600" b="1" cap="none" spc="0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ЗМІСТ</a:t>
            </a:r>
            <a:endParaRPr lang="ru-RU" sz="80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4495857" y="1911538"/>
            <a:ext cx="3148035" cy="846386"/>
            <a:chOff x="4521983" y="2774975"/>
            <a:chExt cx="3148035" cy="846386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5375423" y="2774975"/>
              <a:ext cx="1441155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16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1</a:t>
              </a:r>
              <a:endParaRPr lang="ru-RU" sz="20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4521983" y="2975030"/>
              <a:ext cx="3148035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3600" b="1" cap="none" spc="0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ОГЛЯД</a:t>
              </a:r>
              <a:endParaRPr lang="ru-RU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0" name="Группа 9"/>
          <p:cNvGrpSpPr/>
          <p:nvPr/>
        </p:nvGrpSpPr>
        <p:grpSpPr>
          <a:xfrm>
            <a:off x="3073066" y="3498249"/>
            <a:ext cx="5993617" cy="846386"/>
            <a:chOff x="4521983" y="2774975"/>
            <a:chExt cx="3148035" cy="846386"/>
          </a:xfrm>
        </p:grpSpPr>
        <p:sp>
          <p:nvSpPr>
            <p:cNvPr id="11" name="Прямоугольник 10"/>
            <p:cNvSpPr/>
            <p:nvPr/>
          </p:nvSpPr>
          <p:spPr>
            <a:xfrm>
              <a:off x="5375423" y="2774975"/>
              <a:ext cx="1441155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16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2</a:t>
              </a:r>
              <a:endParaRPr lang="ru-RU" sz="20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4521983" y="2975030"/>
              <a:ext cx="3148035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36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ПРОГРАМНА ЧАСТИНА</a:t>
              </a:r>
              <a:endParaRPr lang="ru-RU" sz="4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2837934" y="5084960"/>
            <a:ext cx="6463880" cy="846386"/>
            <a:chOff x="4521983" y="2774975"/>
            <a:chExt cx="3148035" cy="846386"/>
          </a:xfrm>
        </p:grpSpPr>
        <p:sp>
          <p:nvSpPr>
            <p:cNvPr id="14" name="Прямоугольник 13"/>
            <p:cNvSpPr/>
            <p:nvPr/>
          </p:nvSpPr>
          <p:spPr>
            <a:xfrm>
              <a:off x="5375423" y="2774975"/>
              <a:ext cx="1441155" cy="33855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16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3</a:t>
              </a:r>
              <a:endParaRPr lang="ru-RU" sz="20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5" name="Прямоугольник 14"/>
            <p:cNvSpPr/>
            <p:nvPr/>
          </p:nvSpPr>
          <p:spPr>
            <a:xfrm>
              <a:off x="4521983" y="2975030"/>
              <a:ext cx="3148035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3600" b="1" cap="none" spc="0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ПЛАНИ НА МАЙБУТНЄ</a:t>
              </a:r>
              <a:endParaRPr lang="ru-RU" sz="4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17" name="Номер слайда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ProgLab3Group93 - MainScene - Windows, Mac, Linux - Unity 2021.3.9f1 _DX11_ 2022-11-20 19-10-26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92" end="18958.3333"/>
                </p14:media>
              </p:ext>
            </p:extLst>
          </p:nvPr>
        </p:nvPicPr>
        <p:blipFill rotWithShape="1">
          <a:blip r:embed="rId4">
            <a:lum bright="-28000"/>
          </a:blip>
          <a:srcRect l="18356" t="20689" r="18644" b="9271"/>
          <a:stretch>
            <a:fillRect/>
          </a:stretch>
        </p:blipFill>
        <p:spPr>
          <a:xfrm>
            <a:off x="0" y="0"/>
            <a:ext cx="12192000" cy="686836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3</a:t>
            </a:fld>
            <a:endParaRPr lang="en-US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38" b="99688" l="1719" r="98750">
                        <a14:foregroundMark x1="53750" y1="9063" x2="49844" y2="11406"/>
                        <a14:foregroundMark x1="32031" y1="27031" x2="30000" y2="32188"/>
                        <a14:foregroundMark x1="47656" y1="90938" x2="51094" y2="904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8" y="5956017"/>
            <a:ext cx="800665" cy="800665"/>
          </a:xfrm>
          <a:prstGeom prst="rect">
            <a:avLst/>
          </a:prstGeom>
        </p:spPr>
      </p:pic>
      <p:grpSp>
        <p:nvGrpSpPr>
          <p:cNvPr id="12" name="Группа 11"/>
          <p:cNvGrpSpPr/>
          <p:nvPr/>
        </p:nvGrpSpPr>
        <p:grpSpPr>
          <a:xfrm>
            <a:off x="3950454" y="2623617"/>
            <a:ext cx="4291092" cy="1610766"/>
            <a:chOff x="4521983" y="2774975"/>
            <a:chExt cx="3148035" cy="1121517"/>
          </a:xfrm>
        </p:grpSpPr>
        <p:sp>
          <p:nvSpPr>
            <p:cNvPr id="13" name="Прямоугольник 12"/>
            <p:cNvSpPr/>
            <p:nvPr/>
          </p:nvSpPr>
          <p:spPr>
            <a:xfrm>
              <a:off x="5375423" y="2774975"/>
              <a:ext cx="1441155" cy="95410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28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1</a:t>
              </a:r>
              <a:endParaRPr lang="ru-RU" sz="36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" name="Прямоугольник 13"/>
            <p:cNvSpPr/>
            <p:nvPr/>
          </p:nvSpPr>
          <p:spPr>
            <a:xfrm>
              <a:off x="4521983" y="2975030"/>
              <a:ext cx="3148035" cy="92146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8000" b="1" cap="none" spc="0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ОГЛЯД</a:t>
              </a:r>
              <a:endParaRPr lang="ru-RU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640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4</a:t>
            </a:fld>
            <a:endParaRPr lang="en-US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94" b="98906" l="1094" r="98438">
                        <a14:foregroundMark x1="51094" y1="9219" x2="49063" y2="10156"/>
                        <a14:foregroundMark x1="38438" y1="21094" x2="28438" y2="33438"/>
                        <a14:foregroundMark x1="49688" y1="88906" x2="51406" y2="9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" y="5931346"/>
            <a:ext cx="851264" cy="85126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419" b="98065" l="9504" r="89256">
                        <a14:foregroundMark x1="45041" y1="16452" x2="52893" y2="187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178" y="1864620"/>
            <a:ext cx="2167890" cy="2777049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004192" y="6519446"/>
            <a:ext cx="218361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ЧАСТИНА 1 </a:t>
            </a:r>
            <a:r>
              <a:rPr lang="uk-UA" sz="1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ОГЛЯД</a:t>
            </a:r>
            <a:endParaRPr lang="ru-RU" sz="2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0" y="485392"/>
            <a:ext cx="79946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ru-RU" sz="5400" b="1" cap="none" spc="0" dirty="0" smtClean="0">
                <a:ln/>
                <a:solidFill>
                  <a:schemeClr val="accent4"/>
                </a:solidFill>
                <a:effectLst/>
              </a:rPr>
              <a:t>З ЧОГО СКЛАДАЄТЬСЯ ГРА</a:t>
            </a:r>
            <a:endParaRPr lang="ru-RU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7476" y="1698170"/>
            <a:ext cx="92307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800" dirty="0" smtClean="0"/>
              <a:t>Назва</a:t>
            </a:r>
            <a:r>
              <a:rPr lang="en-US" sz="2800" dirty="0" smtClean="0"/>
              <a:t>: </a:t>
            </a:r>
            <a:r>
              <a:rPr lang="en-US" sz="2800" dirty="0" err="1" smtClean="0"/>
              <a:t>Monsterro</a:t>
            </a:r>
            <a:r>
              <a:rPr lang="en-US" sz="2800" dirty="0" smtClean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800" dirty="0" smtClean="0"/>
              <a:t>Жанр</a:t>
            </a:r>
            <a:r>
              <a:rPr lang="en-US" sz="2800" dirty="0"/>
              <a:t>: 2D </a:t>
            </a:r>
            <a:r>
              <a:rPr lang="uk-UA" sz="2800" dirty="0" err="1" smtClean="0"/>
              <a:t>Платформер</a:t>
            </a:r>
            <a:r>
              <a:rPr lang="en-US" sz="2800" dirty="0" smtClean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Core gameplay: </a:t>
            </a:r>
            <a:r>
              <a:rPr lang="ru-RU" sz="2800" dirty="0" smtClean="0"/>
              <a:t>у </a:t>
            </a:r>
            <a:r>
              <a:rPr lang="ru-RU" sz="2800" dirty="0" err="1"/>
              <a:t>Нашій</a:t>
            </a:r>
            <a:r>
              <a:rPr lang="ru-RU" sz="2800" dirty="0"/>
              <a:t> </a:t>
            </a:r>
            <a:r>
              <a:rPr lang="ru-RU" sz="2800" dirty="0" err="1"/>
              <a:t>грі</a:t>
            </a:r>
            <a:r>
              <a:rPr lang="ru-RU" sz="2800" dirty="0"/>
              <a:t> </a:t>
            </a:r>
            <a:r>
              <a:rPr lang="ru-RU" sz="2800" dirty="0" err="1"/>
              <a:t>гравець</a:t>
            </a:r>
            <a:r>
              <a:rPr lang="ru-RU" sz="2800" dirty="0"/>
              <a:t> </a:t>
            </a:r>
            <a:r>
              <a:rPr lang="ru-RU" sz="2800" dirty="0" err="1"/>
              <a:t>керує</a:t>
            </a:r>
            <a:r>
              <a:rPr lang="ru-RU" sz="2800" dirty="0"/>
              <a:t> персонажем у </a:t>
            </a:r>
            <a:r>
              <a:rPr lang="ru-RU" sz="2800" dirty="0" err="1"/>
              <a:t>двохвимірному</a:t>
            </a:r>
            <a:r>
              <a:rPr lang="ru-RU" sz="2800" dirty="0"/>
              <a:t> простору, </a:t>
            </a:r>
            <a:r>
              <a:rPr lang="ru-RU" sz="2800" dirty="0" err="1"/>
              <a:t>який</a:t>
            </a:r>
            <a:r>
              <a:rPr lang="ru-RU" sz="2800" dirty="0"/>
              <a:t> </a:t>
            </a:r>
            <a:r>
              <a:rPr lang="ru-RU" sz="2800" dirty="0" err="1"/>
              <a:t>має</a:t>
            </a:r>
            <a:r>
              <a:rPr lang="ru-RU" sz="2800" dirty="0"/>
              <a:t> </a:t>
            </a:r>
            <a:r>
              <a:rPr lang="ru-RU" sz="2800" dirty="0" err="1"/>
              <a:t>змогу</a:t>
            </a:r>
            <a:r>
              <a:rPr lang="ru-RU" sz="2800" dirty="0"/>
              <a:t> </a:t>
            </a:r>
            <a:r>
              <a:rPr lang="ru-RU" sz="2800" dirty="0" err="1"/>
              <a:t>рухатися</a:t>
            </a:r>
            <a:r>
              <a:rPr lang="ru-RU" sz="2800" dirty="0"/>
              <a:t> по </a:t>
            </a:r>
            <a:r>
              <a:rPr lang="ru-RU" sz="2800" dirty="0" err="1"/>
              <a:t>горизонталі</a:t>
            </a:r>
            <a:r>
              <a:rPr lang="ru-RU" sz="2800" dirty="0"/>
              <a:t>, </a:t>
            </a:r>
            <a:r>
              <a:rPr lang="ru-RU" sz="2800" dirty="0" err="1"/>
              <a:t>стрибати</a:t>
            </a:r>
            <a:r>
              <a:rPr lang="ru-RU" sz="2800" dirty="0"/>
              <a:t>, </a:t>
            </a:r>
            <a:r>
              <a:rPr lang="ru-RU" sz="2800" dirty="0" err="1"/>
              <a:t>вбивати</a:t>
            </a:r>
            <a:r>
              <a:rPr lang="ru-RU" sz="2800" dirty="0"/>
              <a:t> </a:t>
            </a:r>
            <a:r>
              <a:rPr lang="ru-RU" sz="2800" dirty="0" err="1"/>
              <a:t>ворогів</a:t>
            </a:r>
            <a:r>
              <a:rPr lang="ru-RU" sz="2800" dirty="0"/>
              <a:t> для </a:t>
            </a:r>
            <a:r>
              <a:rPr lang="ru-RU" sz="2800" dirty="0" err="1"/>
              <a:t>покращення</a:t>
            </a:r>
            <a:r>
              <a:rPr lang="ru-RU" sz="2800" dirty="0"/>
              <a:t> </a:t>
            </a:r>
            <a:r>
              <a:rPr lang="ru-RU" sz="2800" dirty="0" err="1"/>
              <a:t>Власного</a:t>
            </a:r>
            <a:r>
              <a:rPr lang="ru-RU" sz="2800" dirty="0"/>
              <a:t> </a:t>
            </a:r>
            <a:r>
              <a:rPr lang="ru-RU" sz="2800" dirty="0" err="1" smtClean="0"/>
              <a:t>спорядження</a:t>
            </a:r>
            <a:r>
              <a:rPr lang="en-US" sz="2800" dirty="0"/>
              <a:t>;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Meta gameplay:</a:t>
            </a:r>
            <a:r>
              <a:rPr lang="uk-UA" sz="2800" dirty="0" smtClean="0"/>
              <a:t> </a:t>
            </a:r>
            <a:r>
              <a:rPr lang="ru-RU" sz="2800" dirty="0" smtClean="0"/>
              <a:t>у </a:t>
            </a:r>
            <a:r>
              <a:rPr lang="ru-RU" sz="2800" dirty="0" err="1" smtClean="0"/>
              <a:t>Нашому</a:t>
            </a:r>
            <a:r>
              <a:rPr lang="ru-RU" sz="2800" dirty="0" smtClean="0"/>
              <a:t> </a:t>
            </a:r>
            <a:r>
              <a:rPr lang="ru-RU" sz="2800" dirty="0" err="1" smtClean="0"/>
              <a:t>випадку</a:t>
            </a:r>
            <a:r>
              <a:rPr lang="ru-RU" sz="2800" dirty="0" smtClean="0"/>
              <a:t> </a:t>
            </a:r>
            <a:r>
              <a:rPr lang="ru-RU" sz="2800" dirty="0" err="1" smtClean="0"/>
              <a:t>meta</a:t>
            </a:r>
            <a:r>
              <a:rPr lang="ru-RU" sz="2800" dirty="0" smtClean="0"/>
              <a:t> </a:t>
            </a:r>
            <a:r>
              <a:rPr lang="ru-RU" sz="2800" dirty="0" err="1" smtClean="0"/>
              <a:t>gameplay'єм</a:t>
            </a:r>
            <a:r>
              <a:rPr lang="ru-RU" sz="2800" dirty="0" smtClean="0"/>
              <a:t> </a:t>
            </a:r>
            <a:r>
              <a:rPr lang="ru-RU" sz="2800" dirty="0" err="1" smtClean="0"/>
              <a:t>можна</a:t>
            </a:r>
            <a:r>
              <a:rPr lang="ru-RU" sz="2800" dirty="0" smtClean="0"/>
              <a:t> </a:t>
            </a:r>
            <a:r>
              <a:rPr lang="ru-RU" sz="2800" dirty="0" err="1" smtClean="0"/>
              <a:t>назвати</a:t>
            </a:r>
            <a:r>
              <a:rPr lang="ru-RU" sz="2800" dirty="0" smtClean="0"/>
              <a:t> систему </a:t>
            </a:r>
            <a:r>
              <a:rPr lang="ru-RU" sz="2800" dirty="0" err="1"/>
              <a:t>рівнів</a:t>
            </a:r>
            <a:r>
              <a:rPr lang="ru-RU" sz="2800" dirty="0"/>
              <a:t>, </a:t>
            </a:r>
            <a:r>
              <a:rPr lang="ru-RU" sz="2800" dirty="0" err="1" smtClean="0"/>
              <a:t>адаптивну</a:t>
            </a:r>
            <a:r>
              <a:rPr lang="ru-RU" sz="2800" dirty="0" smtClean="0"/>
              <a:t> </a:t>
            </a:r>
            <a:r>
              <a:rPr lang="ru-RU" sz="2800" dirty="0" err="1"/>
              <a:t>складність</a:t>
            </a:r>
            <a:r>
              <a:rPr lang="ru-RU" sz="2800" dirty="0"/>
              <a:t> та </a:t>
            </a:r>
            <a:r>
              <a:rPr lang="ru-RU" sz="2800" dirty="0" err="1"/>
              <a:t>елементи</a:t>
            </a:r>
            <a:r>
              <a:rPr lang="ru-RU" sz="2800" dirty="0"/>
              <a:t> </a:t>
            </a:r>
            <a:r>
              <a:rPr lang="ru-RU" sz="2800" dirty="0" smtClean="0"/>
              <a:t>азарту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8520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5</a:t>
            </a:fld>
            <a:endParaRPr lang="en-US"/>
          </a:p>
        </p:txBody>
      </p:sp>
      <p:grpSp>
        <p:nvGrpSpPr>
          <p:cNvPr id="5" name="Группа 4"/>
          <p:cNvGrpSpPr/>
          <p:nvPr/>
        </p:nvGrpSpPr>
        <p:grpSpPr>
          <a:xfrm>
            <a:off x="-34833" y="2623616"/>
            <a:ext cx="12261667" cy="4234384"/>
            <a:chOff x="4521983" y="2774975"/>
            <a:chExt cx="3148035" cy="3693039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5375423" y="2774975"/>
              <a:ext cx="1441155" cy="3642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28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2</a:t>
              </a:r>
              <a:endParaRPr lang="ru-RU" sz="36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4521983" y="2975030"/>
              <a:ext cx="3148035" cy="349298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80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ПРОГРАМНА ЧАСТИНА</a:t>
              </a:r>
              <a:endParaRPr lang="ru-RU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944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Штучний інтелект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6</a:t>
            </a:fld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94" b="98906" l="1094" r="98438">
                        <a14:foregroundMark x1="51094" y1="9219" x2="49063" y2="10156"/>
                        <a14:foregroundMark x1="38438" y1="21094" x2="28438" y2="33438"/>
                        <a14:foregroundMark x1="49688" y1="88906" x2="51406" y2="9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" y="5931346"/>
            <a:ext cx="851264" cy="85126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361376" y="6519446"/>
            <a:ext cx="346924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ЧАСТИНА </a:t>
            </a:r>
            <a:r>
              <a:rPr lang="uk-UA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uk-UA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uk-UA" sz="1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ПРОГРАМНА ЧАСТИНА</a:t>
            </a:r>
            <a:endParaRPr lang="ru-RU" sz="2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527064"/>
              </p:ext>
            </p:extLst>
          </p:nvPr>
        </p:nvGraphicFramePr>
        <p:xfrm>
          <a:off x="2032000" y="1782112"/>
          <a:ext cx="8127999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60687505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260260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31961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uk-UA" dirty="0" smtClean="0"/>
                        <a:t>Вхід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Обрахунок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Вихід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144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 smtClean="0"/>
                        <a:t>Значення сили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Вхід</a:t>
                      </a:r>
                      <a:r>
                        <a:rPr lang="uk-UA" baseline="0" dirty="0" smtClean="0"/>
                        <a:t> * Значення ваг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К-сть</a:t>
                      </a:r>
                      <a:r>
                        <a:rPr lang="uk-UA" baseline="0" dirty="0" smtClean="0"/>
                        <a:t> монстрів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80502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4770" y="2730857"/>
            <a:ext cx="77332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do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en-US" b="1" dirty="0" smtClean="0">
                <a:solidFill>
                  <a:srgbClr val="000080"/>
                </a:solidFill>
              </a:rPr>
              <a:t>{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uk-UA" dirty="0">
                <a:solidFill>
                  <a:srgbClr val="000000"/>
                </a:solidFill>
              </a:rPr>
              <a:t> </a:t>
            </a:r>
            <a:r>
              <a:rPr lang="uk-UA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8000FF"/>
                </a:solidFill>
              </a:rPr>
              <a:t>var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actualResult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ProcessInputData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>
                <a:solidFill>
                  <a:srgbClr val="000000"/>
                </a:solidFill>
              </a:rPr>
              <a:t>input</a:t>
            </a:r>
            <a:r>
              <a:rPr lang="en-US" b="1" dirty="0">
                <a:solidFill>
                  <a:srgbClr val="000080"/>
                </a:solidFill>
              </a:rPr>
              <a:t>);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uk-UA" dirty="0">
                <a:solidFill>
                  <a:srgbClr val="000000"/>
                </a:solidFill>
              </a:rPr>
              <a:t> </a:t>
            </a:r>
            <a:r>
              <a:rPr lang="uk-UA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LastError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expectedResult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-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actualResult</a:t>
            </a:r>
            <a:r>
              <a:rPr lang="en-US" b="1" dirty="0">
                <a:solidFill>
                  <a:srgbClr val="000080"/>
                </a:solidFill>
              </a:rPr>
              <a:t>;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uk-UA" dirty="0">
                <a:solidFill>
                  <a:srgbClr val="000000"/>
                </a:solidFill>
              </a:rPr>
              <a:t> </a:t>
            </a:r>
            <a:r>
              <a:rPr lang="uk-UA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8000FF"/>
                </a:solidFill>
              </a:rPr>
              <a:t>var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correction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 err="1">
                <a:solidFill>
                  <a:srgbClr val="000000"/>
                </a:solidFill>
              </a:rPr>
              <a:t>LastError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/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actualResult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*</a:t>
            </a:r>
            <a:r>
              <a:rPr lang="en-US" dirty="0">
                <a:solidFill>
                  <a:srgbClr val="000000"/>
                </a:solidFill>
              </a:rPr>
              <a:t> Smoothing</a:t>
            </a:r>
            <a:r>
              <a:rPr lang="en-US" b="1" dirty="0">
                <a:solidFill>
                  <a:srgbClr val="000080"/>
                </a:solidFill>
              </a:rPr>
              <a:t>;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uk-UA" dirty="0">
                <a:solidFill>
                  <a:srgbClr val="000000"/>
                </a:solidFill>
              </a:rPr>
              <a:t> </a:t>
            </a:r>
            <a:r>
              <a:rPr lang="uk-UA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weight </a:t>
            </a:r>
            <a:r>
              <a:rPr lang="en-US" b="1" dirty="0">
                <a:solidFill>
                  <a:srgbClr val="000080"/>
                </a:solidFill>
              </a:rPr>
              <a:t>+=</a:t>
            </a:r>
            <a:r>
              <a:rPr lang="en-US" dirty="0">
                <a:solidFill>
                  <a:srgbClr val="000000"/>
                </a:solidFill>
              </a:rPr>
              <a:t> correction</a:t>
            </a:r>
            <a:r>
              <a:rPr lang="en-US" b="1" dirty="0">
                <a:solidFill>
                  <a:srgbClr val="000080"/>
                </a:solidFill>
              </a:rPr>
              <a:t>;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en-US" b="1" dirty="0" smtClean="0">
                <a:solidFill>
                  <a:srgbClr val="000080"/>
                </a:solidFill>
              </a:rPr>
              <a:t>}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while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 err="1">
                <a:solidFill>
                  <a:srgbClr val="000000"/>
                </a:solidFill>
              </a:rPr>
              <a:t>LastError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dirty="0">
                <a:solidFill>
                  <a:srgbClr val="000000"/>
                </a:solidFill>
              </a:rPr>
              <a:t> Smoothing </a:t>
            </a:r>
            <a:r>
              <a:rPr lang="en-US" b="1" dirty="0">
                <a:solidFill>
                  <a:srgbClr val="000080"/>
                </a:solidFill>
              </a:rPr>
              <a:t>||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LastError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-</a:t>
            </a:r>
            <a:r>
              <a:rPr lang="en-US" dirty="0">
                <a:solidFill>
                  <a:srgbClr val="000000"/>
                </a:solidFill>
              </a:rPr>
              <a:t>Smoothing</a:t>
            </a:r>
            <a:r>
              <a:rPr lang="en-US" b="1" dirty="0">
                <a:solidFill>
                  <a:srgbClr val="000080"/>
                </a:solidFill>
              </a:rPr>
              <a:t>);</a:t>
            </a:r>
            <a:endParaRPr lang="en-US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57851" y="3146355"/>
            <a:ext cx="51903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Neuron </a:t>
            </a:r>
            <a:r>
              <a:rPr lang="en-US" dirty="0" err="1">
                <a:solidFill>
                  <a:srgbClr val="000000"/>
                </a:solidFill>
              </a:rPr>
              <a:t>neuron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new</a:t>
            </a:r>
            <a:r>
              <a:rPr lang="en-US" dirty="0">
                <a:solidFill>
                  <a:srgbClr val="000000"/>
                </a:solidFill>
              </a:rPr>
              <a:t> Neuron</a:t>
            </a:r>
            <a:r>
              <a:rPr lang="en-US" b="1" dirty="0">
                <a:solidFill>
                  <a:srgbClr val="000080"/>
                </a:solidFill>
              </a:rPr>
              <a:t>();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neuron</a:t>
            </a:r>
            <a:r>
              <a:rPr lang="en-US" b="1" dirty="0" err="1">
                <a:solidFill>
                  <a:srgbClr val="000080"/>
                </a:solidFill>
              </a:rPr>
              <a:t>.</a:t>
            </a:r>
            <a:r>
              <a:rPr lang="en-US" dirty="0" err="1">
                <a:solidFill>
                  <a:srgbClr val="000000"/>
                </a:solidFill>
              </a:rPr>
              <a:t>Train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,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FF8000"/>
                </a:solidFill>
              </a:rPr>
              <a:t>3</a:t>
            </a:r>
            <a:r>
              <a:rPr lang="en-US" b="1" dirty="0">
                <a:solidFill>
                  <a:srgbClr val="000080"/>
                </a:solidFill>
              </a:rPr>
              <a:t>);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uk-UA" dirty="0" smtClean="0">
              <a:solidFill>
                <a:srgbClr val="000000"/>
              </a:solidFill>
            </a:endParaRPr>
          </a:p>
          <a:p>
            <a:r>
              <a:rPr lang="en-US" dirty="0" err="1" smtClean="0">
                <a:solidFill>
                  <a:srgbClr val="8000FF"/>
                </a:solidFill>
              </a:rPr>
              <a:t>int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n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 err="1">
                <a:solidFill>
                  <a:srgbClr val="8000FF"/>
                </a:solidFill>
              </a:rPr>
              <a:t>int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dirty="0" err="1">
                <a:solidFill>
                  <a:srgbClr val="000000"/>
                </a:solidFill>
              </a:rPr>
              <a:t>Math</a:t>
            </a:r>
            <a:r>
              <a:rPr lang="en-US" b="1" dirty="0" err="1">
                <a:solidFill>
                  <a:srgbClr val="000080"/>
                </a:solidFill>
              </a:rPr>
              <a:t>.</a:t>
            </a:r>
            <a:r>
              <a:rPr lang="en-US" dirty="0" err="1">
                <a:solidFill>
                  <a:srgbClr val="000000"/>
                </a:solidFill>
              </a:rPr>
              <a:t>Round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 err="1">
                <a:solidFill>
                  <a:srgbClr val="000000"/>
                </a:solidFill>
              </a:rPr>
              <a:t>neuron</a:t>
            </a:r>
            <a:r>
              <a:rPr lang="en-US" b="1" dirty="0" err="1">
                <a:solidFill>
                  <a:srgbClr val="000080"/>
                </a:solidFill>
              </a:rPr>
              <a:t>.</a:t>
            </a:r>
            <a:r>
              <a:rPr lang="en-US" dirty="0" err="1">
                <a:solidFill>
                  <a:srgbClr val="000000"/>
                </a:solidFill>
              </a:rPr>
              <a:t>ProcessInputData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));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27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Паттерн</a:t>
            </a:r>
            <a:r>
              <a:rPr lang="uk-UA" dirty="0" smtClean="0"/>
              <a:t> фабрика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7</a:t>
            </a:fld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94" b="98906" l="1094" r="98438">
                        <a14:foregroundMark x1="51094" y1="9219" x2="49063" y2="10156"/>
                        <a14:foregroundMark x1="38438" y1="21094" x2="28438" y2="33438"/>
                        <a14:foregroundMark x1="49688" y1="88906" x2="51406" y2="90000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5" y="5931346"/>
            <a:ext cx="851264" cy="85126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361376" y="6519446"/>
            <a:ext cx="346924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ЧАСТИНА </a:t>
            </a:r>
            <a:r>
              <a:rPr lang="uk-UA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uk-UA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uk-UA" sz="1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ПРОГРАМНА ЧАСТИНА</a:t>
            </a:r>
            <a:endParaRPr lang="ru-RU" sz="2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26" y="2524261"/>
            <a:ext cx="7474948" cy="238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9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8</a:t>
            </a:fld>
            <a:endParaRPr lang="en-US"/>
          </a:p>
        </p:txBody>
      </p:sp>
      <p:grpSp>
        <p:nvGrpSpPr>
          <p:cNvPr id="5" name="Группа 4"/>
          <p:cNvGrpSpPr/>
          <p:nvPr/>
        </p:nvGrpSpPr>
        <p:grpSpPr>
          <a:xfrm>
            <a:off x="204652" y="2623616"/>
            <a:ext cx="11782696" cy="5304084"/>
            <a:chOff x="4521983" y="2774975"/>
            <a:chExt cx="3148035" cy="3693039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5375423" y="2774975"/>
              <a:ext cx="1441155" cy="3642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2800" b="1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ЧАСТИНА 3</a:t>
              </a:r>
              <a:endParaRPr lang="ru-RU" sz="36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4521983" y="2975030"/>
              <a:ext cx="3148035" cy="349298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uk-UA" sz="8000" b="1" cap="none" spc="0" dirty="0" smtClean="0">
                  <a:ln w="10160">
                    <a:solidFill>
                      <a:schemeClr val="bg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ПЛАНИ НА МАЙБУТНЄ</a:t>
              </a:r>
              <a:endParaRPr lang="ru-RU" sz="5400" b="1" cap="none" spc="0" dirty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250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ameProgLab3Group93 - MainScene - Windows, Mac, Linux - Unity 2021.3.9f1 _DX11_ 2022-11-20 21-28-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286" t="21146" r="18472" b="9356"/>
          <a:stretch/>
        </p:blipFill>
        <p:spPr>
          <a:xfrm>
            <a:off x="-30481" y="0"/>
            <a:ext cx="12222481" cy="685800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3690-54BA-484A-9E0C-C89D78CF885E}" type="slidenum">
              <a:rPr lang="en-US" smtClean="0"/>
              <a:t>9</a:t>
            </a:fld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447" y="2996224"/>
            <a:ext cx="1008471" cy="100847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056" y="3118597"/>
            <a:ext cx="763724" cy="76372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3067684"/>
            <a:ext cx="865551" cy="865551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361376" y="6519446"/>
            <a:ext cx="346924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uk-UA" sz="1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ЧАСТИНА </a:t>
            </a:r>
            <a:r>
              <a:rPr lang="en-US" sz="1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uk-UA" sz="1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uk-UA" sz="1600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ПЛАНИ НА МАЙБУТНЄ</a:t>
            </a:r>
            <a:endParaRPr lang="ru-RU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38" b="99688" l="1719" r="98750">
                        <a14:foregroundMark x1="53750" y1="9063" x2="49844" y2="11406"/>
                        <a14:foregroundMark x1="32031" y1="27031" x2="30000" y2="32188"/>
                        <a14:foregroundMark x1="47656" y1="90938" x2="51094" y2="904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8" y="5956017"/>
            <a:ext cx="800665" cy="80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0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195</Words>
  <Application>Microsoft Office PowerPoint</Application>
  <PresentationFormat>Широкий екран</PresentationFormat>
  <Paragraphs>51</Paragraphs>
  <Slides>10</Slides>
  <Notes>0</Notes>
  <HiddenSlides>0</HiddenSlides>
  <MMClips>2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Штучний інтелект</vt:lpstr>
      <vt:lpstr>Паттерн фабрика</vt:lpstr>
      <vt:lpstr>Презентація PowerPoint</vt:lpstr>
      <vt:lpstr>Презентація PowerPoint</vt:lpstr>
      <vt:lpstr>Презентація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Maxim Zavalnyuk</dc:creator>
  <cp:lastModifiedBy>Valentyn Dominskyi</cp:lastModifiedBy>
  <cp:revision>42</cp:revision>
  <dcterms:created xsi:type="dcterms:W3CDTF">2022-11-20T16:25:27Z</dcterms:created>
  <dcterms:modified xsi:type="dcterms:W3CDTF">2022-11-23T06:03:24Z</dcterms:modified>
</cp:coreProperties>
</file>

<file path=docProps/thumbnail.jpeg>
</file>